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57" r:id="rId5"/>
    <p:sldId id="258" r:id="rId6"/>
    <p:sldId id="259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9FBD1-2ED1-4262-9530-DA3C8D64AB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DFDF7E-10DA-4B74-864C-A9B4702497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EC829-3F3B-4542-A371-A01623AE1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EAF17-B815-4A49-B355-EB2CC6CC9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16019-98B7-4784-AFD1-725F34CC1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325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EEB03-0B4A-4B43-BF57-588A3E8D6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66CB35-BF0E-49CA-8DA5-0AF9F4CB4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AF9D6-6583-4C19-BBEA-34317139B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5DEC8-C47C-4D7D-9552-89899CEF1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FC3DA-9F72-4CA8-B279-92577C12B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288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34D9AD-D6FD-4042-85DE-C69380889C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BD9352-852C-4EDE-B85B-BAECC92D12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5DA0D-F2C0-4CD2-9E82-A5FD40A23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CCCFA-AB06-44D5-8269-0D496B86F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C921C-63CC-46B2-A448-14A015454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5727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F46C0-900F-4505-9769-B1DE429E7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225DC-DB56-4645-9D07-B5CE0E29C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466408-3647-44EB-9750-F9166C755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42BFC-545E-4D12-AD03-A7405CAC9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BD43E-1F43-4835-8C17-1FB647590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163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2A025-FB5A-413E-98F0-266DCEA28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EEB39C-52F3-4322-9BB1-F38C57B66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31A85-D6C4-48D0-A2CE-418B02F05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D2096-3613-4F73-9896-7E79051B1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D83EE-C248-4A58-925E-009BF0BD7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856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56A5D-A1B9-4D35-A756-C59341AB7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6FB7B-5734-4AF3-B941-57D429A54D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D86BF0-3C1F-4764-A2AE-AAFFB8D7B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7024B3-F0E8-499A-A35A-AAF97CA4A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0400C-B5CF-4A50-BED8-C9C8A0061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EFA07-2295-46CA-BB23-9BA5A11A6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0218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5F8E4-6F30-4794-A08A-27B7A42E5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1C9965-7DDE-40DF-828E-0675AACD7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496070-A915-416F-8129-1D8FC37F5F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D92D46-00AB-41C8-8D9D-D7DA8607E7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6B88B-2937-465A-9B0C-7E719DD4DE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F1AD45-3B99-468E-9D7D-199FAD0FF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1FD63B-EC8E-42A1-90E7-FD9BC1EB0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543347-A862-4441-810F-8B842FE0B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7682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5F943-61DE-45A8-B34D-54403A8E2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36D86A-DA17-4816-86A7-2EB98599E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D7520-94D9-4814-81D5-4A6E90C49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04FAE2-D817-4851-B344-FF175F004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5900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CD43C6-2D28-40E6-A456-95C296263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B10BF9-5B86-480F-9C73-541CB541B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7E581-6757-4149-9666-6EBF14264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5987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26BB-CB2E-4413-9152-82395B1B7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A1A49-7892-48FE-A284-FC0FA8DAA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CE5871-1C13-4862-AAA3-CDB320492B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A5AB68-13AD-4F1A-B3B2-931AD9BC2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3E8C62-1D5D-42DF-A0D5-6CEA7A371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A6E65-E0CB-4FF1-ADC7-AE3AB1FC5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8820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7A674-EB82-4C46-A8C0-233A40031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CE40C7-C1DC-457A-A6EF-6C76E316EE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A87570-7D98-488D-AC2C-F787A8CB16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13A7C-B98D-433C-9FDD-323A463E2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B4DBB2-C64C-4323-AC9A-FFE8E0089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C4FC-A433-4F69-91E1-3150B3BC7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543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DAB7DD-132D-4BE9-9276-95159BD74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F4595-4BFD-45E7-8F18-201705576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6ABB8-9F76-4729-915E-E2600B5741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E77C3-6975-4E4F-B58C-E3CEB9F61EA4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B3781-2954-4D22-98D7-977279C62A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15DE31-04DB-4BAC-9B5A-3C71A09FC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BD64BA-4C10-451C-8501-DE98559BC4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772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444AC77-E49D-458A-9A53-694FE0D43421}"/>
              </a:ext>
            </a:extLst>
          </p:cNvPr>
          <p:cNvCxnSpPr>
            <a:cxnSpLocks/>
          </p:cNvCxnSpPr>
          <p:nvPr/>
        </p:nvCxnSpPr>
        <p:spPr>
          <a:xfrm>
            <a:off x="2416488" y="5528790"/>
            <a:ext cx="7371324" cy="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9081634-07D8-425E-B024-55477B1B8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Man-in-the-Middle Attack against Object Detection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5CDCF4-E9BE-455E-9655-571D77154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Han Wu, 2</a:t>
            </a:r>
            <a:r>
              <a:rPr lang="en-GB" baseline="30000" dirty="0"/>
              <a:t>nd</a:t>
            </a:r>
            <a:r>
              <a:rPr lang="en-GB" dirty="0"/>
              <a:t> year Ph.D. student</a:t>
            </a:r>
          </a:p>
        </p:txBody>
      </p:sp>
      <p:pic>
        <p:nvPicPr>
          <p:cNvPr id="5" name="Picture 12" descr="12 Best Laptops (2021): MacBooks, Windows Machines, Chromebooks | WIRED">
            <a:extLst>
              <a:ext uri="{FF2B5EF4-FFF2-40B4-BE49-F238E27FC236}">
                <a16:creationId xmlns:a16="http://schemas.microsoft.com/office/drawing/2014/main" id="{0D83FB45-2848-4B54-B5F8-F5D3B8ED3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061" y="3830450"/>
            <a:ext cx="3806265" cy="285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4" descr="ASUS C3 USB Webcam on Servers Direct">
            <a:extLst>
              <a:ext uri="{FF2B5EF4-FFF2-40B4-BE49-F238E27FC236}">
                <a16:creationId xmlns:a16="http://schemas.microsoft.com/office/drawing/2014/main" id="{FD0901AB-0653-4CCD-A33B-9FB19B47D0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771" y="4979755"/>
            <a:ext cx="1098070" cy="1098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024B7DA-5A4C-42F3-B2FB-416A3F044DBB}"/>
              </a:ext>
            </a:extLst>
          </p:cNvPr>
          <p:cNvSpPr txBox="1"/>
          <p:nvPr/>
        </p:nvSpPr>
        <p:spPr>
          <a:xfrm>
            <a:off x="2416488" y="4094846"/>
            <a:ext cx="73060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Is it possible to attack an object detection system?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D2340C1-BDEB-4CA6-9769-9094049CC93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61349" y="5097512"/>
            <a:ext cx="998374" cy="95496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EA21371-F349-40A2-9671-C09441748BFA}"/>
              </a:ext>
            </a:extLst>
          </p:cNvPr>
          <p:cNvSpPr txBox="1"/>
          <p:nvPr/>
        </p:nvSpPr>
        <p:spPr>
          <a:xfrm>
            <a:off x="520597" y="6052479"/>
            <a:ext cx="2544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USB Camera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35D0D7-7992-424E-9BF7-D76EA0454CCF}"/>
              </a:ext>
            </a:extLst>
          </p:cNvPr>
          <p:cNvSpPr txBox="1"/>
          <p:nvPr/>
        </p:nvSpPr>
        <p:spPr>
          <a:xfrm>
            <a:off x="9126985" y="6077825"/>
            <a:ext cx="2544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Detection System</a:t>
            </a:r>
          </a:p>
        </p:txBody>
      </p:sp>
    </p:spTree>
    <p:extLst>
      <p:ext uri="{BB962C8B-B14F-4D97-AF65-F5344CB8AC3E}">
        <p14:creationId xmlns:p14="http://schemas.microsoft.com/office/powerpoint/2010/main" val="171598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5" grpId="0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F831C59-B850-48C7-8D7A-8C347C09C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313" y="3617781"/>
            <a:ext cx="1973751" cy="19737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76718B-045D-4A1B-ADAE-6679150DA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6800" y="3617781"/>
            <a:ext cx="1979374" cy="19737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3B8BEC-EDFC-4AAB-9E12-91F145E06D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5305" y="3697039"/>
            <a:ext cx="1908321" cy="18152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ECCFFAF-5C14-4785-A09C-45BCC6162945}"/>
              </a:ext>
            </a:extLst>
          </p:cNvPr>
          <p:cNvSpPr txBox="1"/>
          <p:nvPr/>
        </p:nvSpPr>
        <p:spPr>
          <a:xfrm>
            <a:off x="1142979" y="5684192"/>
            <a:ext cx="2544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Benign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D911BF-7E93-44D3-8182-0C2DC986C6B8}"/>
              </a:ext>
            </a:extLst>
          </p:cNvPr>
          <p:cNvSpPr txBox="1"/>
          <p:nvPr/>
        </p:nvSpPr>
        <p:spPr>
          <a:xfrm>
            <a:off x="7844278" y="5684192"/>
            <a:ext cx="2544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Adversarial</a:t>
            </a:r>
          </a:p>
        </p:txBody>
      </p:sp>
      <p:pic>
        <p:nvPicPr>
          <p:cNvPr id="2050" name="Picture 2" descr="Plus sign - Free signs icons">
            <a:extLst>
              <a:ext uri="{FF2B5EF4-FFF2-40B4-BE49-F238E27FC236}">
                <a16:creationId xmlns:a16="http://schemas.microsoft.com/office/drawing/2014/main" id="{B642566F-6C75-416F-AB2E-56EE05C2B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8075" y="4306852"/>
            <a:ext cx="595604" cy="595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quals Icon - Download in Glyph Style">
            <a:extLst>
              <a:ext uri="{FF2B5EF4-FFF2-40B4-BE49-F238E27FC236}">
                <a16:creationId xmlns:a16="http://schemas.microsoft.com/office/drawing/2014/main" id="{FB0CF357-B60A-4345-A0DB-A67CC24B9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6460" y="4184228"/>
            <a:ext cx="840851" cy="840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A2C76DA-299C-4BF3-A6FE-D332F3D61D46}"/>
              </a:ext>
            </a:extLst>
          </p:cNvPr>
          <p:cNvSpPr txBox="1"/>
          <p:nvPr/>
        </p:nvSpPr>
        <p:spPr>
          <a:xfrm>
            <a:off x="4493628" y="5684192"/>
            <a:ext cx="2544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Perturbation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F5DC50FB-A6BE-4010-A3FF-9B1196A68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993" y="361545"/>
            <a:ext cx="4156685" cy="2341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AC35D17-56DB-4EB8-A565-82AF390572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76548" y="309481"/>
            <a:ext cx="4300504" cy="244031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B964E6F-1946-4E28-B631-B8F943FF674A}"/>
              </a:ext>
            </a:extLst>
          </p:cNvPr>
          <p:cNvSpPr txBox="1"/>
          <p:nvPr/>
        </p:nvSpPr>
        <p:spPr>
          <a:xfrm>
            <a:off x="5624491" y="2749797"/>
            <a:ext cx="5004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Waymo (formerly Google self-driving project)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DBBE89-9B54-4E09-B7DC-00D936227986}"/>
              </a:ext>
            </a:extLst>
          </p:cNvPr>
          <p:cNvSpPr txBox="1"/>
          <p:nvPr/>
        </p:nvSpPr>
        <p:spPr>
          <a:xfrm>
            <a:off x="1225766" y="2749797"/>
            <a:ext cx="5004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 Centre</a:t>
            </a:r>
          </a:p>
        </p:txBody>
      </p:sp>
    </p:spTree>
    <p:extLst>
      <p:ext uri="{BB962C8B-B14F-4D97-AF65-F5344CB8AC3E}">
        <p14:creationId xmlns:p14="http://schemas.microsoft.com/office/powerpoint/2010/main" val="3741155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5" grpId="0"/>
      <p:bldP spid="23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2" descr="12 Best Laptops (2021): MacBooks, Windows Machines, Chromebooks | WIRED">
            <a:extLst>
              <a:ext uri="{FF2B5EF4-FFF2-40B4-BE49-F238E27FC236}">
                <a16:creationId xmlns:a16="http://schemas.microsoft.com/office/drawing/2014/main" id="{154941DA-E31B-4F77-918F-EDC70A6C0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598" y="514531"/>
            <a:ext cx="2350274" cy="176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4" descr="ASUS C3 USB Webcam on Servers Direct">
            <a:extLst>
              <a:ext uri="{FF2B5EF4-FFF2-40B4-BE49-F238E27FC236}">
                <a16:creationId xmlns:a16="http://schemas.microsoft.com/office/drawing/2014/main" id="{C7AC1904-1442-4B1F-8CF7-1E6A18880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3375" y="934770"/>
            <a:ext cx="1098070" cy="1098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05432B5-EDEB-480D-994A-B81F661B4B16}"/>
              </a:ext>
            </a:extLst>
          </p:cNvPr>
          <p:cNvSpPr txBox="1"/>
          <p:nvPr/>
        </p:nvSpPr>
        <p:spPr>
          <a:xfrm>
            <a:off x="2938732" y="1887287"/>
            <a:ext cx="2544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USB Camera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07C039-7025-4667-BA0B-D117A392E0A1}"/>
              </a:ext>
            </a:extLst>
          </p:cNvPr>
          <p:cNvSpPr txBox="1"/>
          <p:nvPr/>
        </p:nvSpPr>
        <p:spPr>
          <a:xfrm>
            <a:off x="5483150" y="2013543"/>
            <a:ext cx="2544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Detection System</a:t>
            </a:r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4FF8931B-08C8-4024-B1A0-B1C2B2CA8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31852"/>
            <a:ext cx="12192000" cy="327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7AB1E24-85A5-4696-9032-14D231C07277}"/>
              </a:ext>
            </a:extLst>
          </p:cNvPr>
          <p:cNvSpPr txBox="1"/>
          <p:nvPr/>
        </p:nvSpPr>
        <p:spPr>
          <a:xfrm>
            <a:off x="9022529" y="2044397"/>
            <a:ext cx="2544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Detection results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888667-1E9E-4588-8801-AED627377EA6}"/>
              </a:ext>
            </a:extLst>
          </p:cNvPr>
          <p:cNvCxnSpPr>
            <a:cxnSpLocks/>
          </p:cNvCxnSpPr>
          <p:nvPr/>
        </p:nvCxnSpPr>
        <p:spPr>
          <a:xfrm>
            <a:off x="7484952" y="1419459"/>
            <a:ext cx="1537577" cy="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22" name="Picture 2" descr="People are obsessed with this TikTok account showing a stop sign where  drivers never stop">
            <a:extLst>
              <a:ext uri="{FF2B5EF4-FFF2-40B4-BE49-F238E27FC236}">
                <a16:creationId xmlns:a16="http://schemas.microsoft.com/office/drawing/2014/main" id="{9E8F6BF5-4EFD-468A-9420-17216276F0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94" y="807399"/>
            <a:ext cx="2346844" cy="132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13D5FFB-878D-4656-90B9-1C7DE2F2B9FA}"/>
              </a:ext>
            </a:extLst>
          </p:cNvPr>
          <p:cNvSpPr txBox="1"/>
          <p:nvPr/>
        </p:nvSpPr>
        <p:spPr>
          <a:xfrm>
            <a:off x="0" y="407289"/>
            <a:ext cx="2544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Physical Attack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C0F023-B8DB-480C-B140-34E58CE0C114}"/>
              </a:ext>
            </a:extLst>
          </p:cNvPr>
          <p:cNvSpPr txBox="1"/>
          <p:nvPr/>
        </p:nvSpPr>
        <p:spPr>
          <a:xfrm>
            <a:off x="6981531" y="1487740"/>
            <a:ext cx="2544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Digital Attack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1BAFF88-239A-4615-BA35-0071291F3042}"/>
              </a:ext>
            </a:extLst>
          </p:cNvPr>
          <p:cNvCxnSpPr>
            <a:cxnSpLocks/>
          </p:cNvCxnSpPr>
          <p:nvPr/>
        </p:nvCxnSpPr>
        <p:spPr>
          <a:xfrm flipV="1">
            <a:off x="4665637" y="1467449"/>
            <a:ext cx="1243489" cy="13415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7454450-35A1-4433-A286-1006BF6F6E93}"/>
              </a:ext>
            </a:extLst>
          </p:cNvPr>
          <p:cNvCxnSpPr>
            <a:cxnSpLocks/>
          </p:cNvCxnSpPr>
          <p:nvPr/>
        </p:nvCxnSpPr>
        <p:spPr>
          <a:xfrm flipV="1">
            <a:off x="2511178" y="1493965"/>
            <a:ext cx="1243489" cy="13415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Picture 2" descr="People are obsessed with this TikTok account showing a stop sign where  drivers never stop">
            <a:extLst>
              <a:ext uri="{FF2B5EF4-FFF2-40B4-BE49-F238E27FC236}">
                <a16:creationId xmlns:a16="http://schemas.microsoft.com/office/drawing/2014/main" id="{993F060E-336F-4846-B00A-30A13535B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1316" y="722900"/>
            <a:ext cx="2346844" cy="132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2ACA120-2E84-4E6F-9266-968F0825E6CF}"/>
              </a:ext>
            </a:extLst>
          </p:cNvPr>
          <p:cNvSpPr/>
          <p:nvPr/>
        </p:nvSpPr>
        <p:spPr>
          <a:xfrm>
            <a:off x="9721461" y="741823"/>
            <a:ext cx="1177161" cy="101595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027C1527-E099-430E-AFC1-04A7CBD829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2515" y="514531"/>
            <a:ext cx="839605" cy="798649"/>
          </a:xfrm>
          <a:prstGeom prst="rect">
            <a:avLst/>
          </a:prstGeom>
        </p:spPr>
      </p:pic>
      <p:pic>
        <p:nvPicPr>
          <p:cNvPr id="2056" name="Picture 8" descr="ShapeShifter: Robust Physical Adversarial Attack on Faster R-CNN Object  Detector">
            <a:extLst>
              <a:ext uri="{FF2B5EF4-FFF2-40B4-BE49-F238E27FC236}">
                <a16:creationId xmlns:a16="http://schemas.microsoft.com/office/drawing/2014/main" id="{57CF27F3-3DDC-4BD5-8C40-60AD8E390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92" y="807399"/>
            <a:ext cx="2346844" cy="132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120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7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3ED67-390F-4C44-B705-B4FC6F5DF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1: Plug in the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0AD5C-0E14-4820-BB1B-D5378FA41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Hardware</a:t>
            </a:r>
            <a:endParaRPr lang="en-GB" dirty="0"/>
          </a:p>
          <a:p>
            <a:r>
              <a:rPr lang="en-GB" dirty="0"/>
              <a:t>Invertible Resize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6BDF346-9B13-4658-AAC9-3B156261C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3975" y="2796139"/>
            <a:ext cx="12192000" cy="380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924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92C8A-59D3-47A3-B775-E8F5A331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2: Model Probing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E1869F4D-60EF-4095-9465-7854E2322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73" y="68165"/>
            <a:ext cx="12192000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4A6181E-5AD2-433A-8DE3-A559FEF7F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86938"/>
            <a:ext cx="12192000" cy="288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3865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AE9A9-00EC-46BB-A39A-02A146E41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3: Adversarial Filter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9E728-627D-4B45-968D-DB301445D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Attack method</a:t>
            </a:r>
          </a:p>
          <a:p>
            <a:r>
              <a:rPr lang="en-GB" dirty="0"/>
              <a:t>Evaluation metrics (Box Confidence Probability)</a:t>
            </a:r>
          </a:p>
          <a:p>
            <a:endParaRPr lang="en-GB" dirty="0"/>
          </a:p>
          <a:p>
            <a:r>
              <a:rPr lang="en-GB" dirty="0"/>
              <a:t>04-06 Experiments</a:t>
            </a:r>
          </a:p>
          <a:p>
            <a:r>
              <a:rPr lang="en-GB" dirty="0"/>
              <a:t>04-05 2</a:t>
            </a:r>
            <a:r>
              <a:rPr lang="en-GB" baseline="30000" dirty="0"/>
              <a:t>nd</a:t>
            </a:r>
            <a:r>
              <a:rPr lang="en-GB" dirty="0"/>
              <a:t> year report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3116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B73C5C8-3B11-4442-9482-A5F63C6D8A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26"/>
          <a:stretch/>
        </p:blipFill>
        <p:spPr>
          <a:xfrm>
            <a:off x="2078182" y="27323"/>
            <a:ext cx="8035636" cy="3314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E10928-D60C-4AD5-981B-BFD5AA2CE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0" y="52723"/>
            <a:ext cx="1642703" cy="1562572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3D5DEA47-F385-4010-AF1C-3AD7BE230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4575"/>
            <a:ext cx="12192000" cy="327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099A01A-31C5-49AA-B18B-05647A16F5E2}"/>
              </a:ext>
            </a:extLst>
          </p:cNvPr>
          <p:cNvCxnSpPr/>
          <p:nvPr/>
        </p:nvCxnSpPr>
        <p:spPr>
          <a:xfrm flipH="1">
            <a:off x="6997700" y="685800"/>
            <a:ext cx="3276600" cy="8763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6017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oster on a wall&#10;&#10;Description automatically generated with low confidence">
            <a:extLst>
              <a:ext uri="{FF2B5EF4-FFF2-40B4-BE49-F238E27FC236}">
                <a16:creationId xmlns:a16="http://schemas.microsoft.com/office/drawing/2014/main" id="{B69DA54B-3A6A-45B0-9AFD-65FB58964F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26"/>
          <a:stretch/>
        </p:blipFill>
        <p:spPr>
          <a:xfrm>
            <a:off x="162742" y="3042156"/>
            <a:ext cx="4832050" cy="2859199"/>
          </a:xfrm>
          <a:prstGeom prst="rect">
            <a:avLst/>
          </a:prstGeom>
        </p:spPr>
      </p:pic>
      <p:pic>
        <p:nvPicPr>
          <p:cNvPr id="6" name="Picture 5" descr="A picture containing text, indoor, electronics, computer&#10;&#10;Description automatically generated">
            <a:extLst>
              <a:ext uri="{FF2B5EF4-FFF2-40B4-BE49-F238E27FC236}">
                <a16:creationId xmlns:a16="http://schemas.microsoft.com/office/drawing/2014/main" id="{D35F003A-2DF3-4B4C-B49B-B23F21F00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723" y="3029261"/>
            <a:ext cx="5954535" cy="293362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86CA075-380F-45AC-BA8E-D6C8E91E0DBD}"/>
              </a:ext>
            </a:extLst>
          </p:cNvPr>
          <p:cNvCxnSpPr>
            <a:cxnSpLocks/>
          </p:cNvCxnSpPr>
          <p:nvPr/>
        </p:nvCxnSpPr>
        <p:spPr>
          <a:xfrm>
            <a:off x="5029960" y="4348663"/>
            <a:ext cx="964389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5BF593B-99D2-4EC2-A557-D6447F0A1B7E}"/>
              </a:ext>
            </a:extLst>
          </p:cNvPr>
          <p:cNvSpPr txBox="1"/>
          <p:nvPr/>
        </p:nvSpPr>
        <p:spPr>
          <a:xfrm>
            <a:off x="1802423" y="6040315"/>
            <a:ext cx="1565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Front View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047E69-D05E-4ED2-A16D-02C783987846}"/>
              </a:ext>
            </a:extLst>
          </p:cNvPr>
          <p:cNvSpPr txBox="1"/>
          <p:nvPr/>
        </p:nvSpPr>
        <p:spPr>
          <a:xfrm>
            <a:off x="7856236" y="6040315"/>
            <a:ext cx="2391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Another Perspective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6AD2F96-3831-4AFC-8AA2-BB6A22BA6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9951" y="6009908"/>
            <a:ext cx="387877" cy="3734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9492F92-E571-4115-AAA3-84181E9C1B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35569" y="6033644"/>
            <a:ext cx="387877" cy="37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423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1647</TotalTime>
  <Words>90</Words>
  <Application>Microsoft Office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Man-in-the-Middle Attack against Object Detection</vt:lpstr>
      <vt:lpstr>PowerPoint Presentation</vt:lpstr>
      <vt:lpstr>PowerPoint Presentation</vt:lpstr>
      <vt:lpstr>Step 1: Plug in the hardware</vt:lpstr>
      <vt:lpstr>Step 2: Model Probing</vt:lpstr>
      <vt:lpstr>Step 3: Adversarial Filter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Man-in-the-Middle Attack against Object Detection</dc:title>
  <dc:creator>Wu Han</dc:creator>
  <cp:lastModifiedBy>Wu Han</cp:lastModifiedBy>
  <cp:revision>18</cp:revision>
  <dcterms:created xsi:type="dcterms:W3CDTF">2022-03-31T10:44:18Z</dcterms:created>
  <dcterms:modified xsi:type="dcterms:W3CDTF">2022-05-03T10:03:30Z</dcterms:modified>
</cp:coreProperties>
</file>

<file path=docProps/thumbnail.jpeg>
</file>